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1"/>
  </p:handoutMasterIdLst>
  <p:sldIdLst>
    <p:sldId id="256" r:id="rId2"/>
    <p:sldId id="262" r:id="rId3"/>
    <p:sldId id="282" r:id="rId4"/>
    <p:sldId id="265" r:id="rId5"/>
    <p:sldId id="267" r:id="rId6"/>
    <p:sldId id="268" r:id="rId7"/>
    <p:sldId id="269" r:id="rId8"/>
    <p:sldId id="259" r:id="rId9"/>
    <p:sldId id="281" r:id="rId10"/>
    <p:sldId id="277" r:id="rId11"/>
    <p:sldId id="278" r:id="rId12"/>
    <p:sldId id="272" r:id="rId13"/>
    <p:sldId id="270" r:id="rId14"/>
    <p:sldId id="260" r:id="rId15"/>
    <p:sldId id="26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423EA-6468-4BAD-A842-FBD18B14F65A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D185D-8B31-46A9-B1AB-829FA1AE0DF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5050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005-A1B3-4E59-9A2C-D9B0E2876530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A97-535F-4BFA-BAD0-26749827C4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1747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005-A1B3-4E59-9A2C-D9B0E2876530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A97-535F-4BFA-BAD0-26749827C4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227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005-A1B3-4E59-9A2C-D9B0E2876530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A97-535F-4BFA-BAD0-26749827C4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0911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005-A1B3-4E59-9A2C-D9B0E2876530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A97-535F-4BFA-BAD0-26749827C4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39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005-A1B3-4E59-9A2C-D9B0E2876530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A97-535F-4BFA-BAD0-26749827C4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6932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005-A1B3-4E59-9A2C-D9B0E2876530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A97-535F-4BFA-BAD0-26749827C4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1520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005-A1B3-4E59-9A2C-D9B0E2876530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A97-535F-4BFA-BAD0-26749827C4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6676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005-A1B3-4E59-9A2C-D9B0E2876530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A97-535F-4BFA-BAD0-26749827C4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5653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005-A1B3-4E59-9A2C-D9B0E2876530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A97-535F-4BFA-BAD0-26749827C4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2934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005-A1B3-4E59-9A2C-D9B0E2876530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A97-535F-4BFA-BAD0-26749827C4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3684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005-A1B3-4E59-9A2C-D9B0E2876530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A97-535F-4BFA-BAD0-26749827C4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852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F005-A1B3-4E59-9A2C-D9B0E2876530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6A97-535F-4BFA-BAD0-26749827C4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5438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an-prom@hot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315200" cy="2595025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การพัฒนาคุณภาพการดูแลผู้ป่วย</a:t>
            </a:r>
            <a:r>
              <a:rPr lang="th-TH" sz="3600" b="1" dirty="0" err="1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เอช</a:t>
            </a:r>
            <a:r>
              <a:rPr lang="th-TH" sz="3600" b="1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ไอวี/เอดส์/</a:t>
            </a:r>
            <a:r>
              <a:rPr lang="en-US" sz="3600" b="1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TB </a:t>
            </a:r>
            <a:r>
              <a:rPr lang="th-TH" sz="3600" b="1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แบบ</a:t>
            </a:r>
            <a:r>
              <a:rPr lang="th-TH" sz="3600" b="1" dirty="0" err="1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บูรณา</a:t>
            </a:r>
            <a:r>
              <a:rPr lang="th-TH" sz="36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 </a:t>
            </a:r>
            <a:br>
              <a:rPr lang="th-TH" sz="36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th-TH" sz="36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โรงพยาบาลแม่สาย</a:t>
            </a:r>
            <a:endParaRPr lang="en-US" sz="3600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4500570"/>
            <a:ext cx="7500990" cy="1473200"/>
          </a:xfrm>
        </p:spPr>
        <p:txBody>
          <a:bodyPr>
            <a:no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ชื่อผู้ติดต่อ</a:t>
            </a:r>
            <a:r>
              <a:rPr lang="th-TH" sz="2000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  นางสุรัสวดี    </a:t>
            </a:r>
            <a:r>
              <a:rPr lang="th-TH" sz="2000" dirty="0" err="1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เกาฏี</a:t>
            </a:r>
            <a:r>
              <a:rPr lang="th-TH" sz="2000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ระ  </a:t>
            </a:r>
            <a:r>
              <a:rPr lang="th-TH" sz="2000" dirty="0" smtClean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พยาบาล</a:t>
            </a:r>
            <a:r>
              <a:rPr lang="th-TH" sz="2000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วิชาชีพชำนาญการ</a:t>
            </a:r>
            <a:endParaRPr lang="en-US" sz="2000" dirty="0">
              <a:solidFill>
                <a:schemeClr val="tx1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กลุ่มงาน</a:t>
            </a:r>
            <a:r>
              <a:rPr lang="th-TH" sz="2000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     สุขาภิบาลและโรคติดต่อทางเพศสัมพันธ์</a:t>
            </a:r>
            <a:endParaRPr lang="en-US" sz="2000" dirty="0">
              <a:solidFill>
                <a:schemeClr val="tx1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โทรศัพท์  </a:t>
            </a:r>
            <a:r>
              <a:rPr lang="th-TH" sz="2000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   053- 731300  ต่อ 2402   088-2606586</a:t>
            </a:r>
            <a:endParaRPr lang="en-US" sz="2000" dirty="0">
              <a:solidFill>
                <a:schemeClr val="tx1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E-mail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         </a:t>
            </a:r>
            <a:r>
              <a:rPr lang="en-US" sz="2000" u="sng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  <a:hlinkClick r:id="rId2"/>
              </a:rPr>
              <a:t>wan-prom@hotmail.com</a:t>
            </a:r>
            <a:endParaRPr lang="en-US" sz="2000" dirty="0">
              <a:solidFill>
                <a:schemeClr val="tx1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th-T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7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กระบวนการพัฒนาเพื่อให้ได้มาซึ่งคุณภาพ/ กิจกรรมการพัฒนา</a:t>
            </a:r>
            <a:endParaRPr lang="th-TH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51309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Monitoring :</a:t>
            </a:r>
            <a:endParaRPr lang="th-TH" sz="24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ติดตามอาการไม่พึงประสงค์ </a:t>
            </a:r>
            <a:r>
              <a:rPr lang="en-US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(ADR)</a:t>
            </a: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,การเกิด </a:t>
            </a:r>
            <a:r>
              <a:rPr lang="en-US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IRIS</a:t>
            </a: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จากการใช้ยาโดยเภสัชกรทุกราย</a:t>
            </a:r>
            <a:endParaRPr lang="en-US" sz="2000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อาสาสมัครชายแดน</a:t>
            </a:r>
            <a:r>
              <a:rPr lang="en-US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มี </a:t>
            </a:r>
            <a:r>
              <a:rPr lang="en-US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DOTs </a:t>
            </a: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พี่เลี้ยงชายแดน</a:t>
            </a:r>
          </a:p>
          <a:p>
            <a:pPr lvl="1">
              <a:buFont typeface="Wingdings" pitchFamily="2" charset="2"/>
              <a:buChar char="Ø"/>
            </a:pP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จัดให้มีการแจกถุงยางอนามัยในคลินิกวัณโรค</a:t>
            </a:r>
            <a:endParaRPr lang="en-US" sz="20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จัดระบบ</a:t>
            </a:r>
            <a:r>
              <a:rPr lang="en-US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Referral system </a:t>
            </a:r>
            <a:endParaRPr lang="th-TH" sz="20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Wingdings" pitchFamily="2" charset="2"/>
              <a:buChar char="Ø"/>
            </a:pP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มีการประชุม </a:t>
            </a:r>
            <a:r>
              <a:rPr lang="en-US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committee </a:t>
            </a: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ร่วมกับ ภาคีเครือข่ายโรงพยาบาลท่าขี้เหล็ก ประเทศพม่าในการส่งผู้ป่วยกลับไปรักษาอย่างต่อเนื่องพร้อม ติดตามผลจนสิ้นสุดการรักษา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42783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กระบวนการพัฒนาเพื่อให้ได้มาซึ่งคุณภาพ/ กิจกรรมการพัฒนา</a:t>
            </a:r>
            <a:endParaRPr lang="th-TH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67333"/>
            <a:ext cx="8229600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กิจกรรมในชุมชน</a:t>
            </a:r>
            <a:r>
              <a:rPr lang="en-US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  <a:endParaRPr lang="th-TH" sz="24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 typeface="Wingdings" pitchFamily="2" charset="2"/>
              <a:buChar char="Ø"/>
            </a:pP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จัดให้มีการเยี่ยมบ้าน</a:t>
            </a:r>
            <a:r>
              <a:rPr lang="th-TH" sz="2400" dirty="0" err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ร่วมกับอสม</a:t>
            </a: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,ผู้นำชุมชน</a:t>
            </a:r>
            <a:endParaRPr lang="en-US" sz="24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 typeface="Wingdings" pitchFamily="2" charset="2"/>
              <a:buChar char="Ø"/>
            </a:pP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จัดให้มีชมรมอาสาสมัครควบคุมวัณโรค</a:t>
            </a:r>
            <a:r>
              <a:rPr lang="th-TH" sz="2400" dirty="0" err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ประกอบด้วยอ</a:t>
            </a: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สม.ตัวแทนในชุมชนต้นแบบได้แก่ ตำบาลแม่สาย   เวียงพางคำ  โป่งงาม,เกาะช้าง,โป่งผา,รพสต เพื่อเป็นผู้กำกับการกินยาให้คนไข้ในรายที่ปัญหาซับซ้อน</a:t>
            </a:r>
            <a:endParaRPr lang="en-US" sz="24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 typeface="Wingdings" pitchFamily="2" charset="2"/>
              <a:buChar char="Ø"/>
            </a:pP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จัดเวทีลดความรังเกียจผู้ติดเชื้อและป่วยวัณโรคในชุมชน โดยนัดประชุมกับผู้นำชุมชนและให้ความรู้เรื่องโรคและการติดต่อ</a:t>
            </a:r>
            <a:endParaRPr lang="en-US" sz="24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th-TH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9159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กระบวนการพัฒนาเพื่อให้ได้มาซึ่งคุณภาพ/ กิจกรรมการพัฒนา</a:t>
            </a:r>
            <a:endParaRPr lang="th-TH" sz="3600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เสริมสร้างศักยภาพการ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สื่อสาร</a:t>
            </a:r>
          </a:p>
          <a:p>
            <a:pPr lvl="1">
              <a:buFont typeface="Wingdings" pitchFamily="2" charset="2"/>
              <a:buChar char="Ø"/>
            </a:pP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มี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ล่ามเพื่อสื่อสาร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กับ ผู้รับบริการ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ที่มีความหลากหลายของภาษาพม่าและชนกลุ่มน้อย เช่น อาข่า </a:t>
            </a:r>
            <a:r>
              <a:rPr lang="th-TH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มูเซอร์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คะ</a:t>
            </a:r>
            <a:r>
              <a:rPr lang="th-TH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ฉิ่น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ไทลื้อ ใน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โรงพยาบาล</a:t>
            </a:r>
          </a:p>
          <a:p>
            <a:pPr lvl="1">
              <a:buFont typeface="Wingdings" pitchFamily="2" charset="2"/>
              <a:buChar char="Ø"/>
            </a:pP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จัดทำ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แผ่นพับให้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ความรู้เรื่อง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โรค การ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ป้องกันเป็น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ภาษา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พม่า</a:t>
            </a:r>
          </a:p>
          <a:p>
            <a:pPr lvl="1">
              <a:buFont typeface="Wingdings" pitchFamily="2" charset="2"/>
              <a:buChar char="Ø"/>
            </a:pP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อบรม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ภาษาพม่า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เบื้องต้นให้กับ</a:t>
            </a:r>
            <a:r>
              <a:rPr lang="th-TH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เจ้าหน้าที่ในคลินิก เช่น พยาบาลผู้ตรวจ  เภสัชกร</a:t>
            </a:r>
          </a:p>
        </p:txBody>
      </p:sp>
    </p:spTree>
    <p:extLst>
      <p:ext uri="{BB962C8B-B14F-4D97-AF65-F5344CB8AC3E}">
        <p14:creationId xmlns:p14="http://schemas.microsoft.com/office/powerpoint/2010/main" xmlns="" val="1327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กระบวนการพัฒนาเพื่อให้ได้มาซึ่งคุณภาพ/ กิจกรรมการพัฒนา</a:t>
            </a:r>
            <a:endParaRPr lang="th-TH" sz="3600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การบริการเชิงรุกในกลุ่มเป้าหมาย</a:t>
            </a:r>
          </a:p>
          <a:p>
            <a:pPr lvl="1"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ชุมชนแรงงานข้ามชาติ</a:t>
            </a:r>
          </a:p>
          <a:p>
            <a:pPr lvl="2"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ร่วมกับเครือข่าย 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NGO </a:t>
            </a: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กับล่ามเพื่อให้สุขศึกษา แก่</a:t>
            </a:r>
            <a:endParaRPr lang="en-US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3">
              <a:buFont typeface="Wingdings" pitchFamily="2" charset="2"/>
              <a:buChar char="Ø"/>
            </a:pP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คนงานในโรงงาน เช่น โรงงานกระเทียม โรงงานกระดาษสา โรงงานรองเท้า สวนส้ม</a:t>
            </a:r>
          </a:p>
          <a:p>
            <a:pPr lvl="3">
              <a:buFont typeface="Wingdings" pitchFamily="2" charset="2"/>
              <a:buChar char="Ø"/>
            </a:pP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บ้านพัก</a:t>
            </a:r>
            <a:r>
              <a:rPr lang="th-TH" sz="2400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คนงานก่อสร้างที่มีกลุ่มแรงงานข้ามชาติ ในเวลาเลิก</a:t>
            </a: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งาน</a:t>
            </a:r>
          </a:p>
          <a:p>
            <a:pPr lvl="2"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จัดระบบช่องทางด่วนในโรงพยาบาลสำหรับแรงงานต่างด้าวเพื่อตรวจเลือดหาเชื้อ</a:t>
            </a:r>
            <a:r>
              <a:rPr lang="th-TH" dirty="0" err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เอช</a:t>
            </a: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ไอวีและซิฟิลิส</a:t>
            </a:r>
          </a:p>
          <a:p>
            <a:pPr lvl="1"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กลุ่มพนักงานบริการหญิง</a:t>
            </a:r>
          </a:p>
          <a:p>
            <a:pPr lvl="2"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ร่วมกับกลุ่ม 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Empower </a:t>
            </a: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ให้บริการความรู้,ให้คำปรึกษาและตรวจเลือด รวมถึงการตรวจคัดกรองวัณโรค</a:t>
            </a:r>
          </a:p>
          <a:p>
            <a:pPr lvl="2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5533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บทเรียนที่ได้รับ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การบูร</a:t>
            </a:r>
            <a:r>
              <a:rPr lang="th-TH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ณา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การการพัฒนาคุณภาพจะประสบความสำเร็จต้องอาศัยการทำงานกับภาคีเครือข่ายผู้ที่เข้าถึง สร้างความไว้วางใจแก่แรงงานข้ามชาติ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สานงานระหว่างประเทศยังต้องมีการปรับระบบการติดตามผู้ป่วยเพื่อให้มั่นใจถึงการได้รับยาอย่างต่อเนื่องของผู้ป่วยที่ส่งกลับโดยใช้ระบบสื่อสารที่ทันสมัยให้เกิดประสิทธิภาพ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เลือกทีมทำงานที่สามารถพูดภาษาแรงงานข้ามชาติได้จะทำให้สื่อสารได้เข้าใจและเข้าถึงปัญหาที่มีความซับซ้อนเช่นในกลุ่มหญิงบริการมากขึ้นทำให้เพิ่ม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ความสำเร็จของ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ระบบบริการ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70000"/>
              </a:lnSpc>
            </a:pP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xmlns="" val="26560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ประเด็นการพัฒนาต่อเนื่อง</a:t>
            </a:r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24003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เพื่อให้บรรลุเป้าหมายที่วางไว้ การบูร</a:t>
            </a:r>
            <a:r>
              <a:rPr lang="th-TH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ณา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การและพัฒนาคุณภาพการบริการ โรคติดต่อชายแดนกับภาคีเครือข่ายเพื่อให้ผู้ด้อย โอกาสเช่น กลุ่มชาติพันธุ์ แรงงานข้ามชาติ ให้เข้าถึงการบริการอย่างรวดเร็ว ทั่วถึงและ เท่าเทียมกัน ต้อง</a:t>
            </a:r>
            <a:r>
              <a:rPr lang="th-TH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ปฎิบัติ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อย่างต่อเนื่องและสม่ำเสมอ</a:t>
            </a:r>
            <a:endParaRPr lang="th-TH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ภาพอบรมภาษาพม่าเบื้องต้นให้กับเจ้าหน้าที่ใน</a:t>
            </a:r>
            <a:r>
              <a:rPr lang="th-TH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คลินิก</a:t>
            </a:r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Content Placeholder 4" descr="IMG_342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928934"/>
            <a:ext cx="3714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G_34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3857652" cy="30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60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ภาพกิจกรรมเชิงรุกให้ความรู้เรื่องโรคเอดส์และวัณโรคให้กับแรงงานข้ามชาติ</a:t>
            </a:r>
            <a:endParaRPr lang="en-US" sz="2800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DSC014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0170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1556792"/>
            <a:ext cx="2529329" cy="19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hoto087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3392" y="4077072"/>
            <a:ext cx="2568893" cy="223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18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400" b="1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ภาพกิจกรรมเชิงรุกเพื่อให้ความรู้และบริการให้คำปรึกษาและตรวจเลือด รวมถึงการตรวจภายในนอก</a:t>
            </a:r>
            <a:r>
              <a:rPr lang="th-TH" sz="24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โรงพยาบาล</a:t>
            </a:r>
            <a:endParaRPr lang="th-TH" sz="2400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รูปภาพ 22" descr="VCT  แรงงาน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230" y="1956833"/>
            <a:ext cx="3023705" cy="298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25" descr="VCT พนักงานหญิงให้บริการต่างด้าว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112894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30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ภาพกิจกรรมการส่งต่อผู้ป่วยติดเชื้อ</a:t>
            </a:r>
            <a:r>
              <a:rPr lang="th-TH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เอช</a:t>
            </a:r>
            <a:r>
              <a:rPr lang="th-TH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ไอวี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 </a:t>
            </a:r>
            <a:r>
              <a:rPr lang="th-TH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เอดส์ผ่านการประชุมทีมผู้ดูแลทั้งสองประเทศ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th-TH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ไทย – พม่า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รูปภาพ 15" descr="IMG_014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693" y="1796593"/>
            <a:ext cx="3061676" cy="218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101" y="1772816"/>
            <a:ext cx="3089275" cy="2275329"/>
          </a:xfrm>
          <a:prstGeom prst="rect">
            <a:avLst/>
          </a:prstGeom>
        </p:spPr>
      </p:pic>
      <p:pic>
        <p:nvPicPr>
          <p:cNvPr id="6" name="รูปภาพ 16" descr="ภาคีเครือข่ายร่วม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901" y="4221088"/>
            <a:ext cx="3168352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995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บริบท/ภาพรวม/สภาพปัญหา</a:t>
            </a:r>
            <a:endParaRPr lang="th-TH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โรงพยาบาลแม่สาย   จังหวัดเชียงราย</a:t>
            </a:r>
            <a:endParaRPr lang="en-US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โรงพยาบาลชายแดนไทยพม่า</a:t>
            </a:r>
          </a:p>
          <a:p>
            <a:pPr lvl="1"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ขนาด 90 เตียง</a:t>
            </a:r>
            <a:endParaRPr lang="en-US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จำนวนผู้ป่วย 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TB/HIV </a:t>
            </a: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สูงขึ้นทุกปี</a:t>
            </a:r>
            <a:endParaRPr lang="th-TH" dirty="0" smtClean="0">
              <a:solidFill>
                <a:srgbClr val="FF0000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ในปี 2557 จำนวนผู้ป่วยทั้งหมด  45  ราย          ร้อยละ  18.62  </a:t>
            </a:r>
          </a:p>
          <a:p>
            <a:pPr lvl="1"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จำนวนผู้ป่วยต่างชาติทั้งหมด  12  ราย               ร้อยละ 26.08 </a:t>
            </a:r>
          </a:p>
          <a:p>
            <a:pPr lvl="1"/>
            <a:endParaRPr lang="th-TH" dirty="0" smtClean="0"/>
          </a:p>
          <a:p>
            <a:pPr lvl="1"/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0153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29600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บริบท/ภาพรวม/สภาพปัญหา</a:t>
            </a:r>
            <a:endParaRPr lang="th-TH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สภาพปัญหาของผู้ป่วย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HIV/TB </a:t>
            </a: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ต่างชาติ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( </a:t>
            </a: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ปี 255...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th-TH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การวินิจฉัยได้ล่าช้า ส่งผลให้เสียชีวิตมากจาก 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Advance Stage </a:t>
            </a: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:  5.29  %</a:t>
            </a:r>
            <a:endParaRPr lang="th-TH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loss of FU:</a:t>
            </a: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ไม่มีที่อยู่ ติดตามไม่ได้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:  21.92 %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ขาดยา 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TBC/ARV </a:t>
            </a: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เนื่องจากข้อจำกัดในการเข้าถึงยาและค่ารักษาพยาบาล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การเข้าถึงยาต้าน</a:t>
            </a:r>
            <a:r>
              <a:rPr lang="th-TH" dirty="0" err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ไวรัส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:  78.78 % </a:t>
            </a:r>
            <a:endParaRPr lang="th-TH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รับ</a:t>
            </a:r>
            <a:r>
              <a:rPr lang="th-TH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ยาไม่</a:t>
            </a: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ต่อเนื่อง 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:  18.95  % </a:t>
            </a:r>
            <a:endParaRPr lang="th-TH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พบเชื้อดื้อยา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: 1.16 %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ปัญหา</a:t>
            </a:r>
            <a:r>
              <a:rPr lang="th-TH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การสื่อสารทำให้การทำความเข้าใจเรื่องโรคเป็นเรื่องที่ยาก</a:t>
            </a:r>
            <a:endParaRPr lang="th-TH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ระบบ 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Referral system </a:t>
            </a: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ของ </a:t>
            </a:r>
            <a:r>
              <a:rPr lang="en-US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case </a:t>
            </a:r>
            <a:r>
              <a:rPr lang="th-TH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ระหว่างประเทศ</a:t>
            </a:r>
          </a:p>
          <a:p>
            <a:pPr lvl="1">
              <a:lnSpc>
                <a:spcPct val="110000"/>
              </a:lnSpc>
            </a:pPr>
            <a:endParaRPr lang="th-TH" dirty="0" smtClean="0"/>
          </a:p>
          <a:p>
            <a:pPr>
              <a:lnSpc>
                <a:spcPct val="110000"/>
              </a:lnSpc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5970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3494901"/>
              </p:ext>
            </p:extLst>
          </p:nvPr>
        </p:nvGraphicFramePr>
        <p:xfrm>
          <a:off x="228600" y="1700808"/>
          <a:ext cx="8763000" cy="378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52"/>
                <a:gridCol w="1080120"/>
                <a:gridCol w="1008112"/>
                <a:gridCol w="963216"/>
              </a:tblGrid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2555</a:t>
                      </a:r>
                    </a:p>
                    <a:p>
                      <a:pPr algn="l"/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7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จำนวนผู้ติดเชื้อ</a:t>
                      </a:r>
                      <a:r>
                        <a:rPr lang="th-TH" sz="24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ไอวีที่ขึ้นทะเบียนการรักษาในปี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1</a:t>
                      </a:r>
                      <a:r>
                        <a:rPr lang="en-US" sz="18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,299</a:t>
                      </a:r>
                      <a:endParaRPr lang="en-US" sz="1800" b="1" dirty="0"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1,449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1,530</a:t>
                      </a:r>
                    </a:p>
                  </a:txBody>
                  <a:tcPr marL="68580" marR="68580" marT="0" marB="0"/>
                </a:tc>
              </a:tr>
              <a:tr h="838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ผู้ติดเชื้อ</a:t>
                      </a:r>
                      <a:r>
                        <a:rPr lang="th-TH" sz="24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ไอวีที่ขึ้นทะเบียนได้รักการตรวจคัดกรองวัณ</a:t>
                      </a:r>
                      <a:r>
                        <a:rPr lang="th-TH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โรค(ราย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ใหม่ </a:t>
                      </a:r>
                      <a:r>
                        <a:rPr lang="en-US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CXR + 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ซักประวัติทุกราย รายเก่าซักประวัติทุกครั้งที่มา</a:t>
                      </a:r>
                      <a:r>
                        <a:rPr lang="th-TH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</a:t>
                      </a:r>
                      <a:r>
                        <a:rPr lang="en-US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1,251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1,437</a:t>
                      </a:r>
                      <a:endParaRPr lang="th-TH" sz="1800" b="1" dirty="0" smtClean="0"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1,508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ผู้ติดเชื้อเอชไอวีที่ขึ้นทะเบียนได้รับการตรวจคัดกรองวัณโรคพบป่วยวัณโรค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96.30%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99.17%</a:t>
                      </a:r>
                      <a:endParaRPr lang="th-TH" sz="1800" b="1" dirty="0" smtClean="0"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98.56%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การวัดผลและผลของการเปลี่ยนแปลง ปี 2555-2557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75396"/>
            <a:ext cx="1371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mbria" pitchFamily="18" charset="0"/>
                <a:ea typeface="Tahoma" pitchFamily="34" charset="0"/>
                <a:cs typeface="Tahoma" pitchFamily="34" charset="0"/>
              </a:rPr>
              <a:t>HIV</a:t>
            </a:r>
            <a:endParaRPr lang="th-TH" sz="2800" b="1" dirty="0"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8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5996607"/>
              </p:ext>
            </p:extLst>
          </p:nvPr>
        </p:nvGraphicFramePr>
        <p:xfrm>
          <a:off x="228600" y="1700808"/>
          <a:ext cx="8763000" cy="3918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1143000"/>
                <a:gridCol w="1066800"/>
                <a:gridCol w="11430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</a:t>
                      </a:r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2555</a:t>
                      </a:r>
                    </a:p>
                    <a:p>
                      <a:pPr algn="ctr"/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22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จำนวนผู้ป่วยวัณโรคที่ขึ้นทะเบียนการรักษาในปี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249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247</a:t>
                      </a:r>
                      <a:endParaRPr lang="en-US" sz="1600" b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977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จำนวนผู้ป่วยวัณโรคที่ขึ้นทะเบียนการรักษาในปีได้รับการตรวจเลือดคัดกรองเอชไอวี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148</a:t>
                      </a:r>
                      <a:endParaRPr lang="en-US" sz="1600" b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112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192</a:t>
                      </a:r>
                      <a:endParaRPr lang="en-US" sz="1600" b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จำนวนผู้ป่วยวัณโรคที่ขึ้นทะเบียนการรักษาพบผลเลือด</a:t>
                      </a:r>
                      <a:r>
                        <a:rPr lang="th-TH" sz="24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 </a:t>
                      </a:r>
                      <a:r>
                        <a:rPr lang="en-US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Positive</a:t>
                      </a:r>
                      <a:r>
                        <a:rPr lang="th-TH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(คิด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ร้อยละต่อผู้ป่วยทั้งหมด )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59.44%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44.80</a:t>
                      </a:r>
                      <a:r>
                        <a:rPr lang="en-US" sz="20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77.73</a:t>
                      </a:r>
                      <a:r>
                        <a:rPr lang="en-US" sz="20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การวัดผลและผลของการเปลี่ยนแปลง ปี 2555-2557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1371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TB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1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2786679"/>
              </p:ext>
            </p:extLst>
          </p:nvPr>
        </p:nvGraphicFramePr>
        <p:xfrm>
          <a:off x="0" y="1373647"/>
          <a:ext cx="9144000" cy="4960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78"/>
                <a:gridCol w="879044"/>
                <a:gridCol w="1113183"/>
                <a:gridCol w="1192695"/>
              </a:tblGrid>
              <a:tr h="5376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2555</a:t>
                      </a:r>
                    </a:p>
                    <a:p>
                      <a:pPr algn="ctr"/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28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จำนวนผู้ป่วยวัณโรคที่ขึ้นทะเบียนการรักษาพบผลเลือด</a:t>
                      </a:r>
                      <a:r>
                        <a:rPr lang="th-TH" sz="1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 </a:t>
                      </a: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Positive 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ได้รับการตรวจ </a:t>
                      </a: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CD4 </a:t>
                      </a:r>
                      <a:r>
                        <a:rPr lang="th-TH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(คิด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ร้อยละต่อผู้ป่วย </a:t>
                      </a: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HIV </a:t>
                      </a:r>
                      <a:r>
                        <a:rPr lang="en-US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positive</a:t>
                      </a:r>
                      <a:r>
                        <a:rPr lang="th-TH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88.57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84.85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95.65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07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จำนวนผู้ป่วยวัณโรคและ</a:t>
                      </a:r>
                      <a:r>
                        <a:rPr lang="th-TH" sz="1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ไอวีได้รับยาต้าน</a:t>
                      </a:r>
                      <a:r>
                        <a:rPr lang="th-TH" sz="1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ไวรัส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ตามเกณฑ์การรักษา </a:t>
                      </a:r>
                      <a:r>
                        <a:rPr lang="th-TH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(คิด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ต่อจำนวนผู้ป่วย</a:t>
                      </a: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HIV </a:t>
                      </a:r>
                      <a:r>
                        <a:rPr lang="en-US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positive</a:t>
                      </a:r>
                      <a:r>
                        <a:rPr lang="th-TH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88.57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84.84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97.77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28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จำนวนผู้ป่วยวัณโรคและ</a:t>
                      </a:r>
                      <a:r>
                        <a:rPr lang="th-TH" sz="1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 ได้รับยาป้องกันโรคแทรกซ้อนตามแผนการรักษาตามเกณฑ์การรักษา </a:t>
                      </a:r>
                      <a:r>
                        <a:rPr lang="th-TH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(คิด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ต่อผู้ป่วยตามเกณฑ์ที่จะต้องรับยา </a:t>
                      </a:r>
                      <a:r>
                        <a:rPr lang="en-US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OI</a:t>
                      </a:r>
                      <a:r>
                        <a:rPr lang="th-TH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en-US" sz="1600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1600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28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ผู้ป่วยวัณโรคและ</a:t>
                      </a:r>
                      <a:r>
                        <a:rPr lang="th-TH" sz="1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ไอวีได้รับยาต้าน</a:t>
                      </a:r>
                      <a:r>
                        <a:rPr lang="th-TH" sz="1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ไวรัส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ภายใน     2- 8 อาทิตย์ ตามเกณฑ์</a:t>
                      </a:r>
                      <a:r>
                        <a:rPr lang="th-TH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ประเทศ(</a:t>
                      </a:r>
                      <a:r>
                        <a:rPr lang="en-US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CD4 </a:t>
                      </a: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 50 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ภายใน 2 สัปดาห์  </a:t>
                      </a: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CD4 &gt; 50 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ภายใน 2- 8  </a:t>
                      </a:r>
                      <a:r>
                        <a:rPr lang="th-TH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สัปดาห์) 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คน</a:t>
                      </a:r>
                      <a:endParaRPr lang="th-TH" sz="1600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คน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8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จำนวนผู้ป่วยวัณโรคและ</a:t>
                      </a:r>
                      <a:r>
                        <a:rPr lang="th-TH" sz="1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ไอวีเสียชีวิตในปีที่</a:t>
                      </a:r>
                      <a:r>
                        <a:rPr lang="th-TH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ประเมิน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600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8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ค่ามัธย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ฐานระยะเวลาในการเริ่มยาต้าน</a:t>
                      </a:r>
                      <a:r>
                        <a:rPr lang="th-TH" sz="1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ไวรัส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 </a:t>
                      </a:r>
                      <a:r>
                        <a:rPr lang="en-US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time</a:t>
                      </a:r>
                      <a:r>
                        <a:rPr lang="th-TH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(วัน)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96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97</a:t>
                      </a:r>
                      <a:endParaRPr lang="th-TH" sz="1600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การวัดผลและผลของการเปลี่ยนแปลง ปี 2555-2557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2438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TB/HIV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4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กระบวนการพัฒนาเพื่อให้ได้มาซึ่งคุณภาพ/ กิจกรรมการพัฒนา</a:t>
            </a:r>
            <a:endParaRPr lang="th-TH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การคัดกรองโรค</a:t>
            </a:r>
            <a:r>
              <a:rPr lang="en-US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: Active case finding </a:t>
            </a:r>
          </a:p>
          <a:p>
            <a:pPr lvl="1">
              <a:buFont typeface="Wingdings" pitchFamily="2" charset="2"/>
              <a:buChar char="Ø"/>
            </a:pP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จัดทำแผน</a:t>
            </a:r>
            <a:r>
              <a:rPr lang="th-TH" sz="2000" dirty="0" err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บูรณา</a:t>
            </a: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 ผสมผสานงานวัณโรคและงานเอดส์โดยผู้รับผิดชอบงานเอดส์และงานวัณโรคร่วมกัน</a:t>
            </a:r>
            <a:endParaRPr lang="en-US" sz="20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การใช้ </a:t>
            </a:r>
            <a:r>
              <a:rPr lang="en-US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WHO screening TB </a:t>
            </a: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ในผู้ป่วย </a:t>
            </a:r>
            <a:r>
              <a:rPr lang="en-US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HIV </a:t>
            </a: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ด้วยคำถามง่ายๆ 4 ข้อ</a:t>
            </a:r>
            <a:r>
              <a:rPr lang="en-US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ทุก </a:t>
            </a:r>
            <a:r>
              <a:rPr lang="en-US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visit </a:t>
            </a: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ได้แก่</a:t>
            </a:r>
          </a:p>
          <a:p>
            <a:pPr marL="1314450" lvl="2" indent="-457200">
              <a:buFont typeface="+mj-lt"/>
              <a:buAutoNum type="arabicParenR"/>
            </a:pPr>
            <a:r>
              <a:rPr lang="th-TH" sz="2000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อาการไอผิดปกติ</a:t>
            </a:r>
            <a:endParaRPr lang="en-US" sz="2000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1314450" lvl="2" indent="-457200">
              <a:buFont typeface="+mj-lt"/>
              <a:buAutoNum type="arabicParenR"/>
            </a:pPr>
            <a:r>
              <a:rPr lang="th-TH" sz="2000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อาการไข้ภายใน 1 เดือน</a:t>
            </a:r>
            <a:endParaRPr lang="en-US" sz="2000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1314450" lvl="2" indent="-457200">
              <a:buFont typeface="+mj-lt"/>
              <a:buAutoNum type="arabicParenR"/>
            </a:pPr>
            <a:r>
              <a:rPr lang="th-TH" sz="2000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น้ำหนักลดเกิน 5</a:t>
            </a:r>
            <a:r>
              <a:rPr lang="en-US" sz="2000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%</a:t>
            </a:r>
            <a:r>
              <a:rPr lang="th-TH" sz="2000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ของน้ำหนักตัวเดิม ภายใน 1 เดือน</a:t>
            </a:r>
            <a:endParaRPr lang="en-US" sz="2000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1314450" lvl="2" indent="-457200">
              <a:buFont typeface="+mj-lt"/>
              <a:buAutoNum type="arabicParenR"/>
            </a:pP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เหงื่อ</a:t>
            </a:r>
            <a:r>
              <a:rPr lang="th-TH" sz="2000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ออกผิดปกติตอนกลางคืน  มากกว่า 3 สัปดาห์ ใน 1 </a:t>
            </a: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เดือน</a:t>
            </a:r>
            <a:endParaRPr lang="en-US" sz="20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th-TH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ให้บริการให้คำปรึกษาและตรวจเลือดโดยวิธี </a:t>
            </a:r>
            <a:r>
              <a:rPr lang="en-US" sz="20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provider – initiated HIV testing and counseling</a:t>
            </a:r>
          </a:p>
        </p:txBody>
      </p:sp>
    </p:spTree>
    <p:extLst>
      <p:ext uri="{BB962C8B-B14F-4D97-AF65-F5344CB8AC3E}">
        <p14:creationId xmlns:p14="http://schemas.microsoft.com/office/powerpoint/2010/main" xmlns="" val="29159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กระบวนการพัฒนาเพื่อให้ได้มาซึ่งคุณภาพ/ กิจกรรมการพัฒนา</a:t>
            </a:r>
            <a:endParaRPr lang="th-TH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67333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การวินิจฉัย</a:t>
            </a:r>
            <a:r>
              <a:rPr lang="en-US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: Diagnosis </a:t>
            </a:r>
          </a:p>
          <a:p>
            <a:pPr lvl="1">
              <a:buFont typeface="Wingdings" pitchFamily="2" charset="2"/>
              <a:buChar char="Ø"/>
            </a:pP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การตรวจเสมหะ</a:t>
            </a:r>
            <a:r>
              <a:rPr lang="en-US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แบบ </a:t>
            </a:r>
            <a:r>
              <a:rPr lang="en-US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Front load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การรักษา</a:t>
            </a:r>
            <a:r>
              <a:rPr lang="en-US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: Treatment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Admit </a:t>
            </a: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ในระยะติดต่อ</a:t>
            </a:r>
          </a:p>
          <a:p>
            <a:pPr lvl="1">
              <a:buFont typeface="Wingdings" pitchFamily="2" charset="2"/>
              <a:buChar char="Ø"/>
            </a:pP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การเริ่มยา </a:t>
            </a:r>
            <a:r>
              <a:rPr lang="en-US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ARV</a:t>
            </a:r>
            <a:endParaRPr lang="th-TH" sz="24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การให้ยา </a:t>
            </a:r>
            <a:r>
              <a:rPr lang="en-US" sz="2400" i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Co-</a:t>
            </a:r>
            <a:r>
              <a:rPr lang="en-US" sz="2400" i="1" dirty="0" err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trimoxazole</a:t>
            </a: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th-TH" sz="24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การส่งกลับรักษาต่อเนื่องยังภาคีเครือข่าย</a:t>
            </a:r>
            <a:endParaRPr lang="en-US" sz="24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endParaRPr lang="th-TH" sz="24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9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1252</Words>
  <Application>Microsoft Office PowerPoint</Application>
  <PresentationFormat>นำเสนอทางหน้าจอ 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Custom Design</vt:lpstr>
      <vt:lpstr>การพัฒนาคุณภาพการดูแลผู้ป่วยเอชไอวี/เอดส์/TB แบบบูรณาการ  โรงพยาบาลแม่สาย</vt:lpstr>
      <vt:lpstr>บริบท/ภาพรวม/สภาพปัญหา</vt:lpstr>
      <vt:lpstr>ภาพนิ่ง 3</vt:lpstr>
      <vt:lpstr>บริบท/ภาพรวม/สภาพปัญหา</vt:lpstr>
      <vt:lpstr>ภาพนิ่ง 5</vt:lpstr>
      <vt:lpstr>ภาพนิ่ง 6</vt:lpstr>
      <vt:lpstr>ภาพนิ่ง 7</vt:lpstr>
      <vt:lpstr>กระบวนการพัฒนาเพื่อให้ได้มาซึ่งคุณภาพ/ กิจกรรมการพัฒนา</vt:lpstr>
      <vt:lpstr>กระบวนการพัฒนาเพื่อให้ได้มาซึ่งคุณภาพ/ กิจกรรมการพัฒนา</vt:lpstr>
      <vt:lpstr>กระบวนการพัฒนาเพื่อให้ได้มาซึ่งคุณภาพ/ กิจกรรมการพัฒนา</vt:lpstr>
      <vt:lpstr>กระบวนการพัฒนาเพื่อให้ได้มาซึ่งคุณภาพ/ กิจกรรมการพัฒนา</vt:lpstr>
      <vt:lpstr>กระบวนการพัฒนาเพื่อให้ได้มาซึ่งคุณภาพ/ กิจกรรมการพัฒนา</vt:lpstr>
      <vt:lpstr>กระบวนการพัฒนาเพื่อให้ได้มาซึ่งคุณภาพ/ กิจกรรมการพัฒนา</vt:lpstr>
      <vt:lpstr>บทเรียนที่ได้รับ</vt:lpstr>
      <vt:lpstr>ประเด็นการพัฒนาต่อเนื่อง</vt:lpstr>
      <vt:lpstr>ภาพอบรมภาษาพม่าเบื้องต้นให้กับเจ้าหน้าที่ในคลินิก</vt:lpstr>
      <vt:lpstr>ภาพกิจกรรมเชิงรุกให้ความรู้เรื่องโรคเอดส์และวัณโรคให้กับแรงงานข้ามชาติ</vt:lpstr>
      <vt:lpstr>ภาพกิจกรรมเชิงรุกเพื่อให้ความรู้และบริการให้คำปรึกษาและตรวจเลือด รวมถึงการตรวจภายในนอกโรงพยาบาล</vt:lpstr>
      <vt:lpstr>ภาพกิจกรรมการส่งต่อผู้ป่วยติดเชื้อเอชไอวี/ เอดส์ผ่านการประชุมทีมผู้ดูแลทั้งสองประเทศ (ไทย – พม่า 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</dc:creator>
  <cp:lastModifiedBy>itbk2</cp:lastModifiedBy>
  <cp:revision>34</cp:revision>
  <dcterms:created xsi:type="dcterms:W3CDTF">2015-05-31T01:22:23Z</dcterms:created>
  <dcterms:modified xsi:type="dcterms:W3CDTF">2015-05-31T09:01:28Z</dcterms:modified>
</cp:coreProperties>
</file>